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4" r:id="rId2"/>
    <p:sldMasterId id="2147483708" r:id="rId3"/>
  </p:sldMasterIdLst>
  <p:sldIdLst>
    <p:sldId id="256" r:id="rId4"/>
    <p:sldId id="375" r:id="rId5"/>
    <p:sldId id="446" r:id="rId6"/>
    <p:sldId id="449" r:id="rId7"/>
    <p:sldId id="442" r:id="rId8"/>
    <p:sldId id="445" r:id="rId9"/>
    <p:sldId id="447" r:id="rId10"/>
    <p:sldId id="448" r:id="rId11"/>
  </p:sldIdLst>
  <p:sldSz cx="12192000" cy="6858000"/>
  <p:notesSz cx="6858000" cy="9144000"/>
  <p:embeddedFontLst>
    <p:embeddedFont>
      <p:font typeface="AppleSDGothicNeoB00" panose="02000503000000000000" pitchFamily="2" charset="-127"/>
      <p:regular r:id="rId12"/>
    </p:embeddedFont>
    <p:embeddedFont>
      <p:font typeface="AppleSDGothicNeoH00" panose="02000503000000000000" pitchFamily="2" charset="-127"/>
      <p:regular r:id="rId13"/>
    </p:embeddedFont>
    <p:embeddedFont>
      <p:font typeface="Noto Sans KR" panose="020B0500000000000000" pitchFamily="34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C2F"/>
    <a:srgbClr val="F3F4F1"/>
    <a:srgbClr val="CFC38D"/>
    <a:srgbClr val="F2DD68"/>
    <a:srgbClr val="F1ECD3"/>
    <a:srgbClr val="ECA67E"/>
    <a:srgbClr val="82846E"/>
    <a:srgbClr val="939297"/>
    <a:srgbClr val="EBA180"/>
    <a:srgbClr val="EDAC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3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277" y="7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90537-7C0D-47B3-8637-CF939E92B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20E092-E8B4-4B43-8E55-5DDAADA18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95837-B2AE-4625-A167-3355E054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FF857-EE5F-40A1-8899-880DAF27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7B09B-E897-4A16-9590-56C98262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9AA0D-82C0-4B80-8921-6561517D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28A292-DC63-4B4A-B102-9CC5A4157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430CF-B727-407C-A732-E7C08902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3E8BE2-2183-41B8-8017-E1DB589A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6B5EB-8BD4-4262-B81B-DAC0B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6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3EF2D7-38D4-4785-8007-2B664DF3B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1D5AB-E62E-4516-A62E-34C501B84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FD0B19-2E37-4E36-8835-066935A8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EA7B6-A35A-493D-8508-089D5FCF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476F41-824D-4ADD-A36C-DFC3B36F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091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731BF-9495-45D9-9D3E-0CCD6D0B9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A77F14-A3EE-41D7-9940-9EA17AB45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F47F1-1A72-4FFC-A945-BBC894CC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16D65-2238-4F84-96CB-B049D73CC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EC32F-9174-49BC-A9F7-66EE1095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29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369E7-8BB5-4B9E-A9CD-7825C552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A13F8-2503-494D-99F2-F98E5289F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57BE5A-1D6D-47B5-A8CE-3E75433A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43357-A5C2-4192-B229-462C8D91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AD448-2E1B-411D-9F73-A83E3136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72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36252-0EE7-40E2-B079-159BE997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C0F5A-5BA8-42B5-8C82-8D55F6E86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E72FD-1DB0-4201-A399-46486C52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4F57D-77FD-4C21-A260-563FA36F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E12D6-CABF-4D78-8C8C-4D8DF60F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43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8BA8E-B14E-4074-B053-CC6E880B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5013A-41C4-4780-AB45-6FFC976DC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81D644-05DB-4006-A049-8DC42B175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DD8EFF-50BA-40FF-BE0C-1BB97DA6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5207E-96B2-4F20-A0F2-79E90AB57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4AE2A-240D-4167-9E63-9B6E0BCF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67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15205-1B2C-4255-A1EA-1C72AA0D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9DCB7-9112-4B5D-A510-FAB1AE1B6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051287-087D-4A73-8D78-9FECE232E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8E07BF-B793-40EF-8417-4BD650E98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5C7278-B6FC-4BBB-86A0-45654459D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BE5498-A81D-43AB-9F64-A473E0AD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5DFA62-7F24-4994-A736-9A0B707C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EF49E1-F1DF-4FA2-8CD4-8C9455FD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00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EBF64-462C-4E4E-BE20-503BBADF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1B141A-6BEE-4BAE-BB2C-04529710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E770F-529E-49BB-A887-07AE369D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4147F7-9F71-4F4A-9A39-872B078B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5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6A2C1A-F52D-4D70-A26F-64D960B1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277E13-392F-42FF-94E5-BEDEA031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9AA695-1E80-4E1A-A606-95EA2DE4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25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6CF35-67E5-4457-BC65-D97A2970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56F4E-73DD-4D05-A347-1225A2F9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3D5734-E8EF-49DE-896E-ECFC7C23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1011E-2D6B-4D85-BC88-0E8E0C3CE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1450C-48CE-48B5-97B5-1A7C5300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5E880-C5EC-4127-93B6-6F5D6F66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69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E6365-3580-4833-9C2E-5590CBF2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A9BED-0329-4ECF-B564-29853DF30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90FB4-E2F5-46E9-9D85-98F205D9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7EE85-AE26-48F5-BA4C-BC3B0E74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1DB100-E66E-46D5-8145-1FA03A4D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156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5003-3B2A-4CE6-8CFB-065679C1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4119F7-1525-4C00-A67F-82942B418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29EA1A-5B15-4336-9A25-985C60B62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44923B-CAA9-42E3-93DC-EB63EBC4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7C9AE-AC45-46DD-926E-4C67B9CF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A36ED-A2C6-423E-ABCA-4B82B3D3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08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17EFF-08D6-415F-8590-943AB8F5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9911C4-8538-476B-B842-FB7D40DE8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E7DFC-5C18-4803-BF85-1422C3EF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7C901-8C7A-4C38-A5F5-194F4D38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73FE1-D8E5-453D-B7F6-BF9B3157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943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F2310A-B923-49D1-BC21-35A4F5E5D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EE249B-D9A4-4FAC-BC01-ED68D5D85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6134C2-1249-4C63-AAC7-CA7B4121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8CB994-6799-4224-9097-6E7253E8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C985D-ADA5-4F33-9E22-04D35144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4A9B7-89D4-48A0-9D7D-D88B7DFC7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F2FEF5-C11B-497C-A296-48BEE2FA3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9C65D-7FCB-4075-A884-BA01BBF0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9E8614-ED73-498B-980D-4288D010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F2B7DD-F87D-407E-8C84-BA42521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13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CAEE0-9DD0-4104-B40E-B1167954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A3FFF-7C27-44D8-9839-78B53CD78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F9FC1-6E6A-483F-8598-58FD095F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94A61D-A8C7-470D-89AA-6F82CE89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12B1C-20D1-4D49-A7C6-C2AF57A7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354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D47D0-AE40-4AF0-8B81-02A6199D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34A774-D41B-4682-89B1-7ECFE306E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4EE66-E0F0-4C3B-834D-79A1013C6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A29F3-1AA6-4AE6-B7F1-4C6EF6C9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F57E3-47AA-4B25-AB6E-684B79AB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728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0273B-D568-4979-A16D-580AAADB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5E104-92B1-4AE8-9DA6-8CC4DBF61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830A19-C67E-4A64-8E21-CC36334E1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396289-6021-4BA3-B2B5-DDD827BE6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B31CB-2F97-4DD9-8BF8-E03BC9BB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B6BD5C-63BB-40F9-9FCF-EA5A9CBE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8073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7E72F-A24E-49B1-A5C9-AFFDA60C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BDC15-37B0-42A0-A7C1-A433270C4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AB4920-1D1E-4690-BD1C-4D5A4C522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530131-09B5-4135-A8D2-4CE53D5C4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3C153A-0132-4020-98FC-224B70FE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377970-A9A1-41B7-98ED-7C09E33D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5CB18C-DACA-4545-886A-177AB105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408A62-458D-43A4-8A70-82F7FFFA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13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B5F5B-EE26-4EB3-9F03-75549924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23B844-8DB6-4383-842D-BF5071A5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FD3D71-9309-42E8-8C00-DFC7A402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A58D7-FCD5-440F-B0BD-A76DB0A4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55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3C23D0-B4D5-455D-9F05-CF66B762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6533E8-61F2-47D5-AFAD-A6E1A793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5752C-BB30-46B1-9467-32DFA673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25358-1912-4A02-93B4-CD9B169D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30CC13-6DF0-48EE-A087-31E97ADD6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F478F-38E7-416E-A6D9-D6B89C82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DE65B4-9B0F-49CB-BC5E-09B27AA8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EF33A-C291-4DCF-929A-178C3E80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2636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7AF7F-81A8-4D9F-877F-9ADEBEDD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CC74B-57F4-4D6F-B587-5CE91F9C2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6A2AA7-139B-4F0A-96C6-20123DB1E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B7B76-F503-454A-9026-BD59CC3A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881BF-D468-4B54-A594-44B3F2AD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8BFBED-2466-444B-A43A-59C1F572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959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AC72D-166B-49D9-B9EF-F8F37D61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1F8D33-9BD4-4633-A28C-C450D8C32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975828-6BBC-41EB-BAFB-AAEC262DB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4745DE-9F44-4D2D-AF91-A756C3F1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330C1D-E65C-49BD-9EB8-CBD864F7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F99464-29D0-436B-BDB8-F0F33289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5370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6CB08-496E-4A98-8CEA-0396C560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A94312-3796-44E6-95D2-5C4B4106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40783-4D33-4D51-B7C5-D77CD617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14980-CCC1-40F1-B0BB-04E08BBF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7634FA-07E2-4267-B5C4-18076E7A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97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B97532-EAAA-4282-82C7-2C56E04B5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5C4312-77C0-421A-BEDD-4A2F681A4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268B1-58E1-4BA6-8CD1-E3728978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EF739-3A2B-4804-9354-25D4AFD8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6DD6A-1404-4E26-AE4C-8FC9AEE5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80087-2D23-41F4-AA58-1C121721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8667E-5997-4347-BF5F-4CCA66C6D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91FE86-1BFB-4708-A3DD-272A23F01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B72A8-FA56-4B83-9E85-E2E38EA1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E42C55-A657-4065-8714-ADBB49FCF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FD92F-3A20-4940-AED0-71C93ABF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1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00BAF-CA00-4DCF-8766-E97230B6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3FE7C-FC2D-4746-B040-22CF10D5C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1E8C2B-1E01-48A2-AFB5-37A16B195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22066C-629C-4EAE-80D8-EAFEDDC8F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6609B2-0675-413D-968F-F1788B95C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22ADCE-F677-47A2-83B0-D30A5FAA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4D5412-C89F-4A30-9811-F7EE9782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B00713-58B7-4A83-A0CF-30319866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AA81B-799F-4D7E-93DD-2D88D14D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EDF9A0-A0F1-44FB-ABB5-DEF8A7CB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6C96FE-E124-4A88-BA1F-6538F3D6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79AC47-444E-495F-A197-D0207830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AB4786-ECCB-4B46-8BB7-BFDF64AD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B3ABFD-EF9D-4F5F-BD4F-E4300538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00DFE1-00B3-495C-AFCE-E37DF4B4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52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DB996-958E-4F8A-9DF1-CF9324C8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D06E5-BEE8-4D75-B245-AB9FD6665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837DB-54DB-4D57-B1FA-12A525137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6A3FC5-DDAE-4708-87D3-660E258F8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62E70-F52C-4FAA-A509-FD8DF94D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A21B0-B572-460B-97F2-F6C9E1B8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2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BBE81-5F6D-45D5-9CD0-EF8B60D8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F6BDC9-2671-44F3-9668-0BF949E9D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854F0-7F60-4F0A-BC64-26C5CD91B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B5F39E-3896-4496-BB4F-A93DBF24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DED839-CC26-4F67-8702-F559957C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71BE7-9A25-4D1B-B9B5-A61FC70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6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A18957-B89C-48FB-9D56-4C842505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B2F73-6751-4281-9E50-7E0CF2FBF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62B32-6293-4CB2-9788-3C11FDD5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E5FAB-8077-44B0-A3F8-A7DF14921B51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8BCF79-9163-456B-A841-6119E03BD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D01E4-F760-417B-882E-B7E64FC21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3FB20-C524-4BBA-9D69-A59E886F9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63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CC4AAA-0ACB-4553-869C-11616AFB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CA69B9-EE97-4264-A56C-95E066958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9328F0-4F6F-46CA-B5C2-41C67FFE6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B5D8D-8A47-4BB2-BEAD-3854CCB17B4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8FAA05-601D-4D39-BB53-099EFDE7B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A6EA3-534A-4E74-B545-EAFE3D186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8883C-E99C-4398-A9C3-F3889D77C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3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32A9B1-5E02-4EF0-B0C2-319660D1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9521FB-A4D2-403E-900E-114272C52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349A7-8E4A-4D8F-865B-8AE3550DE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01361-ADE2-4BE0-8C7A-6E5D952289DF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2DFB9-A906-4A7D-B997-E92F80C3D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3A8EC-6210-4F19-A487-8D08C8DFB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B57CA-9013-48C4-A179-43CAC0DBA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5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8650492-62C2-44A4-A046-85158F9DD3C8}"/>
              </a:ext>
            </a:extLst>
          </p:cNvPr>
          <p:cNvSpPr txBox="1"/>
          <p:nvPr/>
        </p:nvSpPr>
        <p:spPr>
          <a:xfrm>
            <a:off x="4562474" y="2305615"/>
            <a:ext cx="306705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7000" dirty="0">
                <a:ln w="19050">
                  <a:solidFill>
                    <a:srgbClr val="F1ECD3"/>
                  </a:solidFill>
                </a:ln>
                <a:noFill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완전</a:t>
            </a:r>
            <a:endParaRPr lang="en-US" altLang="ko-KR" sz="7000" dirty="0">
              <a:ln w="19050">
                <a:solidFill>
                  <a:srgbClr val="F1ECD3"/>
                </a:solidFill>
              </a:ln>
              <a:noFill/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dist"/>
            <a:r>
              <a:rPr lang="ko-KR" altLang="en-US" sz="7000" dirty="0">
                <a:ln w="19050">
                  <a:solidFill>
                    <a:srgbClr val="F1ECD3"/>
                  </a:solidFill>
                </a:ln>
                <a:noFill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탐색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DCF269-4AEB-4278-93CB-D6273C81F748}"/>
              </a:ext>
            </a:extLst>
          </p:cNvPr>
          <p:cNvSpPr/>
          <p:nvPr/>
        </p:nvSpPr>
        <p:spPr>
          <a:xfrm>
            <a:off x="4414423" y="1751702"/>
            <a:ext cx="3363153" cy="3363153"/>
          </a:xfrm>
          <a:prstGeom prst="rect">
            <a:avLst/>
          </a:prstGeom>
          <a:noFill/>
          <a:ln w="44450" cap="rnd">
            <a:solidFill>
              <a:srgbClr val="F1ECD3"/>
            </a:solidFill>
            <a:round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2DD68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77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3A9DE48-80B8-314A-8CBC-26FEA52179E8}"/>
              </a:ext>
            </a:extLst>
          </p:cNvPr>
          <p:cNvGrpSpPr/>
          <p:nvPr/>
        </p:nvGrpSpPr>
        <p:grpSpPr>
          <a:xfrm>
            <a:off x="539424" y="1749386"/>
            <a:ext cx="10264545" cy="3403974"/>
            <a:chOff x="632022" y="2322575"/>
            <a:chExt cx="10264545" cy="340397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7E701B5-1B47-49A4-BA40-01EE7DDB5CA2}"/>
                </a:ext>
              </a:extLst>
            </p:cNvPr>
            <p:cNvGrpSpPr/>
            <p:nvPr/>
          </p:nvGrpSpPr>
          <p:grpSpPr>
            <a:xfrm>
              <a:off x="632022" y="2322575"/>
              <a:ext cx="3773789" cy="3403974"/>
              <a:chOff x="673224" y="2000414"/>
              <a:chExt cx="3773789" cy="340397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46F8EA-0F61-41E2-8169-6A7D9256F829}"/>
                  </a:ext>
                </a:extLst>
              </p:cNvPr>
              <p:cNvSpPr txBox="1"/>
              <p:nvPr/>
            </p:nvSpPr>
            <p:spPr>
              <a:xfrm>
                <a:off x="673224" y="2370754"/>
                <a:ext cx="37737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solidFill>
                        <a:srgbClr val="F2DD68">
                          <a:alpha val="0"/>
                        </a:srgbClr>
                      </a:solidFill>
                    </a:ln>
                    <a:solidFill>
                      <a:srgbClr val="F3F3F1"/>
                    </a:solidFill>
                    <a:uLnTx/>
                    <a:uFillTx/>
                    <a:latin typeface="Sandoll 네모니2 03 Basic Rg" panose="020B0600000101010101" pitchFamily="34" charset="-127"/>
                    <a:ea typeface="Sandoll 네모니2 03 Basic Rg" panose="020B0600000101010101" pitchFamily="34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accent4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완전 탐색 </a:t>
                </a:r>
                <a:r>
                  <a:rPr lang="en-US" altLang="ko-KR" dirty="0">
                    <a:solidFill>
                      <a:schemeClr val="accent4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(Brute-Force)</a:t>
                </a:r>
                <a:endParaRPr lang="ko-KR" altLang="en-US" dirty="0">
                  <a:solidFill>
                    <a:schemeClr val="accent4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285DDE-E2DE-4BD8-9BFB-AE1AB8A8D13E}"/>
                  </a:ext>
                </a:extLst>
              </p:cNvPr>
              <p:cNvSpPr txBox="1"/>
              <p:nvPr/>
            </p:nvSpPr>
            <p:spPr>
              <a:xfrm>
                <a:off x="754526" y="3089908"/>
                <a:ext cx="3692487" cy="231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43420"/>
                    </a:solidFill>
                    <a:latin typeface="김남윤체" panose="03030502000000000000" pitchFamily="66" charset="-127"/>
                    <a:ea typeface="김남윤체" panose="03030502000000000000" pitchFamily="66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3F3F1"/>
                    </a:solidFill>
                    <a:effectLst/>
                    <a:uLnTx/>
                    <a:uFillTx/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가능한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3F3F1"/>
                    </a:solidFill>
                    <a:effectLst/>
                    <a:uLnTx/>
                    <a:uFillTx/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3F3F1"/>
                    </a:solidFill>
                    <a:effectLst/>
                    <a:uLnTx/>
                    <a:uFillTx/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경우의 수를 일일이 조사하면서 답을 찾는 방법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3F3F1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3F3F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3F3F1"/>
                    </a:solidFill>
                    <a:effectLst/>
                    <a:uLnTx/>
                    <a:uFillTx/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직관적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3F3F1"/>
                    </a:solidFill>
                    <a:effectLst/>
                    <a:uLnTx/>
                    <a:uFillTx/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</a:t>
                </a:r>
                <a:endParaRPr lang="en-US" altLang="ko-KR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3F3F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3F3F1"/>
                    </a:solidFill>
                    <a:effectLst/>
                    <a:uLnTx/>
                    <a:uFillTx/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문제의 정확한 결과값을 얻어낼 수 있는 가장 확실하며 기초적인 방법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3F3F1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3F3F1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9A361B-31B9-4074-82F2-554A5D6BCB59}"/>
                  </a:ext>
                </a:extLst>
              </p:cNvPr>
              <p:cNvSpPr txBox="1"/>
              <p:nvPr/>
            </p:nvSpPr>
            <p:spPr>
              <a:xfrm>
                <a:off x="1397915" y="200041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EC38D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017828-E44F-498F-81A4-29725ACB75F8}"/>
                </a:ext>
              </a:extLst>
            </p:cNvPr>
            <p:cNvSpPr txBox="1"/>
            <p:nvPr/>
          </p:nvSpPr>
          <p:spPr>
            <a:xfrm>
              <a:off x="6907598" y="4239988"/>
              <a:ext cx="1111370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2E2C2F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적게 먹고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E2C2F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2E2C2F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안 마시기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574138-5D0D-4EC9-955F-C05A6A21F74D}"/>
                </a:ext>
              </a:extLst>
            </p:cNvPr>
            <p:cNvSpPr txBox="1"/>
            <p:nvPr/>
          </p:nvSpPr>
          <p:spPr>
            <a:xfrm>
              <a:off x="8247316" y="4239988"/>
              <a:ext cx="1245596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2E2C2F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조금이라도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E2C2F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2E2C2F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운동하기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CB06D3E-3F5D-4A32-AE4E-2FC2A9173F26}"/>
                </a:ext>
              </a:extLst>
            </p:cNvPr>
            <p:cNvSpPr txBox="1"/>
            <p:nvPr/>
          </p:nvSpPr>
          <p:spPr>
            <a:xfrm>
              <a:off x="9650971" y="4239988"/>
              <a:ext cx="1245596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3420"/>
                  </a:solidFill>
                  <a:latin typeface="김남윤체" panose="03030502000000000000" pitchFamily="66" charset="-127"/>
                  <a:ea typeface="김남윤체" panose="03030502000000000000" pitchFamily="66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2E2C2F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규칙적으로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E2C2F"/>
                </a:solidFill>
                <a:effectLst/>
                <a:uLnTx/>
                <a:uFillTx/>
                <a:latin typeface="Sandoll 네모니2 07 Oblique Lt" panose="020B0600000101010101" pitchFamily="34" charset="-127"/>
                <a:ea typeface="Sandoll 네모니2 07 Oblique Lt" panose="020B0600000101010101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2E2C2F"/>
                  </a:solidFill>
                  <a:effectLst/>
                  <a:uLnTx/>
                  <a:uFillTx/>
                  <a:latin typeface="Sandoll 네모니2 07 Oblique Lt" panose="020B0600000101010101" pitchFamily="34" charset="-127"/>
                  <a:ea typeface="Sandoll 네모니2 07 Oblique Lt" panose="020B0600000101010101" pitchFamily="34" charset="-127"/>
                  <a:cs typeface="+mn-cs"/>
                </a:rPr>
                <a:t>잘 자기</a:t>
              </a:r>
            </a:p>
          </p:txBody>
        </p:sp>
      </p:grpSp>
      <p:pic>
        <p:nvPicPr>
          <p:cNvPr id="1026" name="Picture 2" descr="ELLOVEN 엘로벤 자물쇠, 그레이 - IKEA">
            <a:extLst>
              <a:ext uri="{FF2B5EF4-FFF2-40B4-BE49-F238E27FC236}">
                <a16:creationId xmlns:a16="http://schemas.microsoft.com/office/drawing/2014/main" id="{EEA2DF9C-427A-4D2D-935D-2A914CC0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9858"/>
            <a:ext cx="4838283" cy="483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08541E-410F-42A4-BE37-4C635D10729F}"/>
              </a:ext>
            </a:extLst>
          </p:cNvPr>
          <p:cNvSpPr txBox="1"/>
          <p:nvPr/>
        </p:nvSpPr>
        <p:spPr>
          <a:xfrm>
            <a:off x="6080126" y="5948253"/>
            <a:ext cx="3692487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3420"/>
                </a:solidFill>
                <a:latin typeface="김남윤체" panose="03030502000000000000" pitchFamily="66" charset="-127"/>
                <a:ea typeface="김남윤체" panose="03030502000000000000" pitchFamily="66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F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000 ~ 999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F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모두 시도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F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F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반드시 해결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F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3F3F1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3F3F1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04FE15-2535-4121-9DAE-84A3DE86B31C}"/>
              </a:ext>
            </a:extLst>
          </p:cNvPr>
          <p:cNvSpPr txBox="1"/>
          <p:nvPr/>
        </p:nvSpPr>
        <p:spPr>
          <a:xfrm>
            <a:off x="576814" y="173899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E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EC38D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30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DF3E83F8-E95C-4824-8D6E-3B296D819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832639" y="3190194"/>
            <a:ext cx="561971" cy="5619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23F5DE-D97B-4F2C-A1DE-4EB76665389A}"/>
              </a:ext>
            </a:extLst>
          </p:cNvPr>
          <p:cNvSpPr txBox="1"/>
          <p:nvPr/>
        </p:nvSpPr>
        <p:spPr>
          <a:xfrm>
            <a:off x="2356078" y="1439629"/>
            <a:ext cx="165141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spc="-150" dirty="0"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  <a:endParaRPr lang="ko-KR" altLang="en-US" sz="11500" spc="-150" dirty="0">
              <a:solidFill>
                <a:srgbClr val="F3F4F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26C115-E807-49EB-B0BD-8252A7499D0E}"/>
              </a:ext>
            </a:extLst>
          </p:cNvPr>
          <p:cNvSpPr txBox="1"/>
          <p:nvPr/>
        </p:nvSpPr>
        <p:spPr>
          <a:xfrm>
            <a:off x="810782" y="3301677"/>
            <a:ext cx="4742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문제를 해결할 수 있는가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3F4F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C4AE6-84FB-4BD0-97C2-EFAB44731386}"/>
              </a:ext>
            </a:extLst>
          </p:cNvPr>
          <p:cNvSpPr txBox="1"/>
          <p:nvPr/>
        </p:nvSpPr>
        <p:spPr>
          <a:xfrm>
            <a:off x="2100398" y="4184897"/>
            <a:ext cx="2162772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알고리즘이 적절한가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답을 찾을 수 있는가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648E24-9852-4329-8B1D-E3F6C4EE0434}"/>
              </a:ext>
            </a:extLst>
          </p:cNvPr>
          <p:cNvSpPr txBox="1"/>
          <p:nvPr/>
        </p:nvSpPr>
        <p:spPr>
          <a:xfrm>
            <a:off x="7987275" y="1439630"/>
            <a:ext cx="188705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spc="-150" dirty="0">
                <a:solidFill>
                  <a:srgbClr val="F2DD6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endParaRPr lang="ko-KR" altLang="en-US" sz="11500" spc="-150" dirty="0">
              <a:solidFill>
                <a:srgbClr val="F2DD6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BA796-2713-4876-8B59-D4E20252F3FB}"/>
              </a:ext>
            </a:extLst>
          </p:cNvPr>
          <p:cNvSpPr txBox="1"/>
          <p:nvPr/>
        </p:nvSpPr>
        <p:spPr>
          <a:xfrm>
            <a:off x="6681629" y="3301677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효율적으로 동작하는가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DD6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2DD6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8BB26-E17E-438C-BF71-DA0244416B72}"/>
              </a:ext>
            </a:extLst>
          </p:cNvPr>
          <p:cNvSpPr txBox="1"/>
          <p:nvPr/>
        </p:nvSpPr>
        <p:spPr>
          <a:xfrm>
            <a:off x="7733199" y="4156609"/>
            <a:ext cx="2395207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시간복잡도는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시간 제한에 걸리지 않는가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274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1FC4AE6-84FB-4BD0-97C2-EFAB44731386}"/>
              </a:ext>
            </a:extLst>
          </p:cNvPr>
          <p:cNvSpPr txBox="1"/>
          <p:nvPr/>
        </p:nvSpPr>
        <p:spPr>
          <a:xfrm>
            <a:off x="5017820" y="1933182"/>
            <a:ext cx="2156361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c++</a:t>
            </a:r>
            <a:r>
              <a:rPr lang="en-US" altLang="ko-KR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1</a:t>
            </a:r>
            <a:r>
              <a:rPr lang="ko-KR" altLang="en-US" sz="1600" dirty="0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초 연산 </a:t>
            </a:r>
            <a:r>
              <a:rPr lang="ko-KR" altLang="en-US" sz="1600" dirty="0" err="1">
                <a:ln>
                  <a:solidFill>
                    <a:srgbClr val="FAC596">
                      <a:alpha val="0"/>
                    </a:srgbClr>
                  </a:solidFill>
                </a:ln>
                <a:solidFill>
                  <a:srgbClr val="F3F4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시간복잡도</a:t>
            </a:r>
            <a:endParaRPr lang="ko-KR" altLang="en-US" sz="1600" dirty="0">
              <a:ln>
                <a:solidFill>
                  <a:srgbClr val="FAC596">
                    <a:alpha val="0"/>
                  </a:srgbClr>
                </a:solidFill>
              </a:ln>
              <a:solidFill>
                <a:srgbClr val="F3F4F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1B299D-0EDD-40ED-8240-FEAB8A4E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62" y="2429886"/>
            <a:ext cx="1775076" cy="19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2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053C7C2-4A90-ED4F-B56E-B2D72F2C5E57}"/>
              </a:ext>
            </a:extLst>
          </p:cNvPr>
          <p:cNvSpPr txBox="1"/>
          <p:nvPr/>
        </p:nvSpPr>
        <p:spPr>
          <a:xfrm>
            <a:off x="4617875" y="1224389"/>
            <a:ext cx="2956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solidFill>
                    <a:srgbClr val="F2DD68">
                      <a:alpha val="0"/>
                    </a:srgbClr>
                  </a:solidFill>
                </a:ln>
                <a:solidFill>
                  <a:srgbClr val="F3F3F1"/>
                </a:solidFill>
                <a:uLnTx/>
                <a:uFillTx/>
                <a:latin typeface="Sandoll 네모니2 03 Basic Rg" panose="020B0600000101010101" pitchFamily="34" charset="-127"/>
                <a:ea typeface="Sandoll 네모니2 03 Basic Rg" panose="020B0600000101010101" pitchFamily="34" charset="-127"/>
              </a:defRPr>
            </a:lvl1pPr>
          </a:lstStyle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완전 탐색 활용 방법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BBF716-E959-9045-B2F5-32E30EBCE646}"/>
              </a:ext>
            </a:extLst>
          </p:cNvPr>
          <p:cNvSpPr txBox="1"/>
          <p:nvPr/>
        </p:nvSpPr>
        <p:spPr>
          <a:xfrm>
            <a:off x="3682541" y="1787620"/>
            <a:ext cx="4826962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3F3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해결하고자 하는 문제의 가능한 경우의 수 대략적 계산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3F3F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3F3F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가능한 모든 방법 고려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3F3F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924FEF-A63E-954D-9119-E708B8588E12}"/>
              </a:ext>
            </a:extLst>
          </p:cNvPr>
          <p:cNvSpPr txBox="1"/>
          <p:nvPr/>
        </p:nvSpPr>
        <p:spPr>
          <a:xfrm>
            <a:off x="5874625" y="855057"/>
            <a:ext cx="45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E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EC38D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D14CAB-FE11-43F5-B2DF-C8D94FE42212}"/>
              </a:ext>
            </a:extLst>
          </p:cNvPr>
          <p:cNvGrpSpPr/>
          <p:nvPr/>
        </p:nvGrpSpPr>
        <p:grpSpPr>
          <a:xfrm>
            <a:off x="1120883" y="2826498"/>
            <a:ext cx="9950234" cy="2357974"/>
            <a:chOff x="897097" y="2566723"/>
            <a:chExt cx="9950234" cy="23579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4AFBA83-E589-49F3-BF43-433ABB4B0CEB}"/>
                </a:ext>
              </a:extLst>
            </p:cNvPr>
            <p:cNvGrpSpPr/>
            <p:nvPr/>
          </p:nvGrpSpPr>
          <p:grpSpPr>
            <a:xfrm>
              <a:off x="897097" y="2566724"/>
              <a:ext cx="2320606" cy="2357973"/>
              <a:chOff x="897097" y="2624780"/>
              <a:chExt cx="2320606" cy="3579882"/>
            </a:xfrm>
          </p:grpSpPr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08BE3FA2-0FD3-4C04-8427-FBC3F09E2C7E}"/>
                  </a:ext>
                </a:extLst>
              </p:cNvPr>
              <p:cNvSpPr/>
              <p:nvPr/>
            </p:nvSpPr>
            <p:spPr>
              <a:xfrm>
                <a:off x="897097" y="2624780"/>
                <a:ext cx="2320606" cy="3579882"/>
              </a:xfrm>
              <a:custGeom>
                <a:avLst/>
                <a:gdLst>
                  <a:gd name="connsiteX0" fmla="*/ 1162469 w 2320606"/>
                  <a:gd name="connsiteY0" fmla="*/ 0 h 3579882"/>
                  <a:gd name="connsiteX1" fmla="*/ 1512297 w 2320606"/>
                  <a:gd name="connsiteY1" fmla="*/ 349828 h 3579882"/>
                  <a:gd name="connsiteX2" fmla="*/ 2234187 w 2320606"/>
                  <a:gd name="connsiteY2" fmla="*/ 349828 h 3579882"/>
                  <a:gd name="connsiteX3" fmla="*/ 2320606 w 2320606"/>
                  <a:gd name="connsiteY3" fmla="*/ 436247 h 3579882"/>
                  <a:gd name="connsiteX4" fmla="*/ 2320606 w 2320606"/>
                  <a:gd name="connsiteY4" fmla="*/ 3493463 h 3579882"/>
                  <a:gd name="connsiteX5" fmla="*/ 2234187 w 2320606"/>
                  <a:gd name="connsiteY5" fmla="*/ 3579882 h 3579882"/>
                  <a:gd name="connsiteX6" fmla="*/ 86419 w 2320606"/>
                  <a:gd name="connsiteY6" fmla="*/ 3579882 h 3579882"/>
                  <a:gd name="connsiteX7" fmla="*/ 0 w 2320606"/>
                  <a:gd name="connsiteY7" fmla="*/ 3493463 h 3579882"/>
                  <a:gd name="connsiteX8" fmla="*/ 0 w 2320606"/>
                  <a:gd name="connsiteY8" fmla="*/ 436247 h 3579882"/>
                  <a:gd name="connsiteX9" fmla="*/ 86419 w 2320606"/>
                  <a:gd name="connsiteY9" fmla="*/ 349828 h 3579882"/>
                  <a:gd name="connsiteX10" fmla="*/ 812641 w 2320606"/>
                  <a:gd name="connsiteY10" fmla="*/ 349828 h 3579882"/>
                  <a:gd name="connsiteX11" fmla="*/ 1162469 w 2320606"/>
                  <a:gd name="connsiteY11" fmla="*/ 0 h 3579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0606" h="3579882">
                    <a:moveTo>
                      <a:pt x="1162469" y="0"/>
                    </a:moveTo>
                    <a:cubicBezTo>
                      <a:pt x="1355674" y="0"/>
                      <a:pt x="1512297" y="156623"/>
                      <a:pt x="1512297" y="349828"/>
                    </a:cubicBezTo>
                    <a:lnTo>
                      <a:pt x="2234187" y="349828"/>
                    </a:lnTo>
                    <a:cubicBezTo>
                      <a:pt x="2281915" y="349828"/>
                      <a:pt x="2320606" y="388519"/>
                      <a:pt x="2320606" y="436247"/>
                    </a:cubicBezTo>
                    <a:lnTo>
                      <a:pt x="2320606" y="3493463"/>
                    </a:lnTo>
                    <a:cubicBezTo>
                      <a:pt x="2320606" y="3541191"/>
                      <a:pt x="2281915" y="3579882"/>
                      <a:pt x="2234187" y="3579882"/>
                    </a:cubicBezTo>
                    <a:lnTo>
                      <a:pt x="86419" y="3579882"/>
                    </a:lnTo>
                    <a:cubicBezTo>
                      <a:pt x="38691" y="3579882"/>
                      <a:pt x="0" y="3541191"/>
                      <a:pt x="0" y="3493463"/>
                    </a:cubicBezTo>
                    <a:lnTo>
                      <a:pt x="0" y="436247"/>
                    </a:lnTo>
                    <a:cubicBezTo>
                      <a:pt x="0" y="388519"/>
                      <a:pt x="38691" y="349828"/>
                      <a:pt x="86419" y="349828"/>
                    </a:cubicBezTo>
                    <a:lnTo>
                      <a:pt x="812641" y="349828"/>
                    </a:lnTo>
                    <a:cubicBezTo>
                      <a:pt x="812641" y="156623"/>
                      <a:pt x="969264" y="0"/>
                      <a:pt x="1162469" y="0"/>
                    </a:cubicBezTo>
                    <a:close/>
                  </a:path>
                </a:pathLst>
              </a:custGeom>
              <a:noFill/>
              <a:ln w="34925" cap="rnd">
                <a:solidFill>
                  <a:srgbClr val="F1ECD3"/>
                </a:solidFill>
                <a:round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ko-KR" altLang="en-US" dirty="0"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AF2265-F3CE-48E9-BA73-2379AA9FCDD2}"/>
                  </a:ext>
                </a:extLst>
              </p:cNvPr>
              <p:cNvSpPr txBox="1"/>
              <p:nvPr/>
            </p:nvSpPr>
            <p:spPr>
              <a:xfrm>
                <a:off x="1834421" y="2735386"/>
                <a:ext cx="445956" cy="607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F1ECD3"/>
                    </a:solidFill>
                    <a:effectLst/>
                    <a:uLnTx/>
                    <a:uFillTx/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01</a:t>
                </a:r>
                <a:endParaRPr kumimoji="0" lang="ko-KR" alt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BE5666-307C-42E5-B7B9-7C82BDD43D61}"/>
                  </a:ext>
                </a:extLst>
              </p:cNvPr>
              <p:cNvSpPr txBox="1"/>
              <p:nvPr/>
            </p:nvSpPr>
            <p:spPr>
              <a:xfrm>
                <a:off x="1058929" y="3318748"/>
                <a:ext cx="2036135" cy="2140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Brute Force </a:t>
                </a:r>
                <a:r>
                  <a:rPr lang="ko-KR" altLang="en-US" sz="2000" b="1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기법</a:t>
                </a:r>
                <a:endParaRPr lang="en-US" altLang="ko-KR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반복</a:t>
                </a:r>
                <a:r>
                  <a:rPr lang="en-US" altLang="ko-KR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/</a:t>
                </a:r>
                <a:r>
                  <a:rPr lang="ko-KR" altLang="en-US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조건문을 활용해</a:t>
                </a:r>
                <a:endParaRPr lang="en-US" altLang="ko-KR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모두 테스트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020A7B3-20F8-41B5-AF15-92EAF2A08135}"/>
                </a:ext>
              </a:extLst>
            </p:cNvPr>
            <p:cNvGrpSpPr/>
            <p:nvPr/>
          </p:nvGrpSpPr>
          <p:grpSpPr>
            <a:xfrm>
              <a:off x="3450891" y="2566723"/>
              <a:ext cx="2320606" cy="2357973"/>
              <a:chOff x="916696" y="2624778"/>
              <a:chExt cx="2320606" cy="3579882"/>
            </a:xfrm>
          </p:grpSpPr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57B82FA3-E691-4412-82B4-0361BEBE1BFF}"/>
                  </a:ext>
                </a:extLst>
              </p:cNvPr>
              <p:cNvSpPr/>
              <p:nvPr/>
            </p:nvSpPr>
            <p:spPr>
              <a:xfrm>
                <a:off x="916696" y="2624778"/>
                <a:ext cx="2320606" cy="3579882"/>
              </a:xfrm>
              <a:custGeom>
                <a:avLst/>
                <a:gdLst>
                  <a:gd name="connsiteX0" fmla="*/ 1162469 w 2320606"/>
                  <a:gd name="connsiteY0" fmla="*/ 0 h 3579882"/>
                  <a:gd name="connsiteX1" fmla="*/ 1512297 w 2320606"/>
                  <a:gd name="connsiteY1" fmla="*/ 349828 h 3579882"/>
                  <a:gd name="connsiteX2" fmla="*/ 2234187 w 2320606"/>
                  <a:gd name="connsiteY2" fmla="*/ 349828 h 3579882"/>
                  <a:gd name="connsiteX3" fmla="*/ 2320606 w 2320606"/>
                  <a:gd name="connsiteY3" fmla="*/ 436247 h 3579882"/>
                  <a:gd name="connsiteX4" fmla="*/ 2320606 w 2320606"/>
                  <a:gd name="connsiteY4" fmla="*/ 3493463 h 3579882"/>
                  <a:gd name="connsiteX5" fmla="*/ 2234187 w 2320606"/>
                  <a:gd name="connsiteY5" fmla="*/ 3579882 h 3579882"/>
                  <a:gd name="connsiteX6" fmla="*/ 86419 w 2320606"/>
                  <a:gd name="connsiteY6" fmla="*/ 3579882 h 3579882"/>
                  <a:gd name="connsiteX7" fmla="*/ 0 w 2320606"/>
                  <a:gd name="connsiteY7" fmla="*/ 3493463 h 3579882"/>
                  <a:gd name="connsiteX8" fmla="*/ 0 w 2320606"/>
                  <a:gd name="connsiteY8" fmla="*/ 436247 h 3579882"/>
                  <a:gd name="connsiteX9" fmla="*/ 86419 w 2320606"/>
                  <a:gd name="connsiteY9" fmla="*/ 349828 h 3579882"/>
                  <a:gd name="connsiteX10" fmla="*/ 812641 w 2320606"/>
                  <a:gd name="connsiteY10" fmla="*/ 349828 h 3579882"/>
                  <a:gd name="connsiteX11" fmla="*/ 1162469 w 2320606"/>
                  <a:gd name="connsiteY11" fmla="*/ 0 h 3579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0606" h="3579882">
                    <a:moveTo>
                      <a:pt x="1162469" y="0"/>
                    </a:moveTo>
                    <a:cubicBezTo>
                      <a:pt x="1355674" y="0"/>
                      <a:pt x="1512297" y="156623"/>
                      <a:pt x="1512297" y="349828"/>
                    </a:cubicBezTo>
                    <a:lnTo>
                      <a:pt x="2234187" y="349828"/>
                    </a:lnTo>
                    <a:cubicBezTo>
                      <a:pt x="2281915" y="349828"/>
                      <a:pt x="2320606" y="388519"/>
                      <a:pt x="2320606" y="436247"/>
                    </a:cubicBezTo>
                    <a:lnTo>
                      <a:pt x="2320606" y="3493463"/>
                    </a:lnTo>
                    <a:cubicBezTo>
                      <a:pt x="2320606" y="3541191"/>
                      <a:pt x="2281915" y="3579882"/>
                      <a:pt x="2234187" y="3579882"/>
                    </a:cubicBezTo>
                    <a:lnTo>
                      <a:pt x="86419" y="3579882"/>
                    </a:lnTo>
                    <a:cubicBezTo>
                      <a:pt x="38691" y="3579882"/>
                      <a:pt x="0" y="3541191"/>
                      <a:pt x="0" y="3493463"/>
                    </a:cubicBezTo>
                    <a:lnTo>
                      <a:pt x="0" y="436247"/>
                    </a:lnTo>
                    <a:cubicBezTo>
                      <a:pt x="0" y="388519"/>
                      <a:pt x="38691" y="349828"/>
                      <a:pt x="86419" y="349828"/>
                    </a:cubicBezTo>
                    <a:lnTo>
                      <a:pt x="812641" y="349828"/>
                    </a:lnTo>
                    <a:cubicBezTo>
                      <a:pt x="812641" y="156623"/>
                      <a:pt x="969264" y="0"/>
                      <a:pt x="1162469" y="0"/>
                    </a:cubicBezTo>
                    <a:close/>
                  </a:path>
                </a:pathLst>
              </a:custGeom>
              <a:noFill/>
              <a:ln w="34925" cap="rnd">
                <a:solidFill>
                  <a:srgbClr val="F1ECD3"/>
                </a:solidFill>
                <a:round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ko-KR" altLang="en-US" dirty="0"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E99833-A0BF-4FFF-8809-6286C02E7CA1}"/>
                  </a:ext>
                </a:extLst>
              </p:cNvPr>
              <p:cNvSpPr txBox="1"/>
              <p:nvPr/>
            </p:nvSpPr>
            <p:spPr>
              <a:xfrm>
                <a:off x="1813582" y="2735387"/>
                <a:ext cx="487634" cy="607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02</a:t>
                </a:r>
                <a:endParaRPr kumimoji="0" lang="ko-KR" alt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306D8F-0783-47E8-A29F-6922BA277FBB}"/>
                  </a:ext>
                </a:extLst>
              </p:cNvPr>
              <p:cNvSpPr txBox="1"/>
              <p:nvPr/>
            </p:nvSpPr>
            <p:spPr>
              <a:xfrm>
                <a:off x="960347" y="3318749"/>
                <a:ext cx="2233304" cy="2027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순열</a:t>
                </a:r>
                <a:r>
                  <a:rPr lang="en-US" altLang="ko-KR" sz="2000" b="1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(Permutation)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n</a:t>
                </a:r>
                <a:r>
                  <a:rPr lang="ko-KR" altLang="en-US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개 중 </a:t>
                </a:r>
                <a:r>
                  <a:rPr lang="en-US" altLang="ko-KR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r</a:t>
                </a:r>
                <a:r>
                  <a:rPr lang="ko-KR" altLang="en-US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개의 원소를 </a:t>
                </a:r>
                <a:endParaRPr lang="en-US" altLang="ko-KR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중복 허용없이 나열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FF19437-8756-4464-B7D3-A0EBF8B363E8}"/>
                </a:ext>
              </a:extLst>
            </p:cNvPr>
            <p:cNvGrpSpPr/>
            <p:nvPr/>
          </p:nvGrpSpPr>
          <p:grpSpPr>
            <a:xfrm>
              <a:off x="6004685" y="2566723"/>
              <a:ext cx="2320606" cy="2357973"/>
              <a:chOff x="910170" y="2624778"/>
              <a:chExt cx="2320606" cy="3579882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29BAF4C5-D5BD-4027-9AAA-FAEB60F1B185}"/>
                  </a:ext>
                </a:extLst>
              </p:cNvPr>
              <p:cNvSpPr/>
              <p:nvPr/>
            </p:nvSpPr>
            <p:spPr>
              <a:xfrm>
                <a:off x="910170" y="2624778"/>
                <a:ext cx="2320606" cy="3579882"/>
              </a:xfrm>
              <a:custGeom>
                <a:avLst/>
                <a:gdLst>
                  <a:gd name="connsiteX0" fmla="*/ 1162469 w 2320606"/>
                  <a:gd name="connsiteY0" fmla="*/ 0 h 3579882"/>
                  <a:gd name="connsiteX1" fmla="*/ 1512297 w 2320606"/>
                  <a:gd name="connsiteY1" fmla="*/ 349828 h 3579882"/>
                  <a:gd name="connsiteX2" fmla="*/ 2234187 w 2320606"/>
                  <a:gd name="connsiteY2" fmla="*/ 349828 h 3579882"/>
                  <a:gd name="connsiteX3" fmla="*/ 2320606 w 2320606"/>
                  <a:gd name="connsiteY3" fmla="*/ 436247 h 3579882"/>
                  <a:gd name="connsiteX4" fmla="*/ 2320606 w 2320606"/>
                  <a:gd name="connsiteY4" fmla="*/ 3493463 h 3579882"/>
                  <a:gd name="connsiteX5" fmla="*/ 2234187 w 2320606"/>
                  <a:gd name="connsiteY5" fmla="*/ 3579882 h 3579882"/>
                  <a:gd name="connsiteX6" fmla="*/ 86419 w 2320606"/>
                  <a:gd name="connsiteY6" fmla="*/ 3579882 h 3579882"/>
                  <a:gd name="connsiteX7" fmla="*/ 0 w 2320606"/>
                  <a:gd name="connsiteY7" fmla="*/ 3493463 h 3579882"/>
                  <a:gd name="connsiteX8" fmla="*/ 0 w 2320606"/>
                  <a:gd name="connsiteY8" fmla="*/ 436247 h 3579882"/>
                  <a:gd name="connsiteX9" fmla="*/ 86419 w 2320606"/>
                  <a:gd name="connsiteY9" fmla="*/ 349828 h 3579882"/>
                  <a:gd name="connsiteX10" fmla="*/ 812641 w 2320606"/>
                  <a:gd name="connsiteY10" fmla="*/ 349828 h 3579882"/>
                  <a:gd name="connsiteX11" fmla="*/ 1162469 w 2320606"/>
                  <a:gd name="connsiteY11" fmla="*/ 0 h 3579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0606" h="3579882">
                    <a:moveTo>
                      <a:pt x="1162469" y="0"/>
                    </a:moveTo>
                    <a:cubicBezTo>
                      <a:pt x="1355674" y="0"/>
                      <a:pt x="1512297" y="156623"/>
                      <a:pt x="1512297" y="349828"/>
                    </a:cubicBezTo>
                    <a:lnTo>
                      <a:pt x="2234187" y="349828"/>
                    </a:lnTo>
                    <a:cubicBezTo>
                      <a:pt x="2281915" y="349828"/>
                      <a:pt x="2320606" y="388519"/>
                      <a:pt x="2320606" y="436247"/>
                    </a:cubicBezTo>
                    <a:lnTo>
                      <a:pt x="2320606" y="3493463"/>
                    </a:lnTo>
                    <a:cubicBezTo>
                      <a:pt x="2320606" y="3541191"/>
                      <a:pt x="2281915" y="3579882"/>
                      <a:pt x="2234187" y="3579882"/>
                    </a:cubicBezTo>
                    <a:lnTo>
                      <a:pt x="86419" y="3579882"/>
                    </a:lnTo>
                    <a:cubicBezTo>
                      <a:pt x="38691" y="3579882"/>
                      <a:pt x="0" y="3541191"/>
                      <a:pt x="0" y="3493463"/>
                    </a:cubicBezTo>
                    <a:lnTo>
                      <a:pt x="0" y="436247"/>
                    </a:lnTo>
                    <a:cubicBezTo>
                      <a:pt x="0" y="388519"/>
                      <a:pt x="38691" y="349828"/>
                      <a:pt x="86419" y="349828"/>
                    </a:cubicBezTo>
                    <a:lnTo>
                      <a:pt x="812641" y="349828"/>
                    </a:lnTo>
                    <a:cubicBezTo>
                      <a:pt x="812641" y="156623"/>
                      <a:pt x="969264" y="0"/>
                      <a:pt x="1162469" y="0"/>
                    </a:cubicBezTo>
                    <a:close/>
                  </a:path>
                </a:pathLst>
              </a:custGeom>
              <a:noFill/>
              <a:ln w="34925" cap="rnd">
                <a:solidFill>
                  <a:srgbClr val="F1ECD3"/>
                </a:solidFill>
                <a:round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ko-KR" altLang="en-US" dirty="0"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3EB3124-6199-4E13-96EC-405F4623984B}"/>
                  </a:ext>
                </a:extLst>
              </p:cNvPr>
              <p:cNvSpPr txBox="1"/>
              <p:nvPr/>
            </p:nvSpPr>
            <p:spPr>
              <a:xfrm>
                <a:off x="1826656" y="2735384"/>
                <a:ext cx="487634" cy="607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F1ECD3"/>
                    </a:solidFill>
                    <a:effectLst/>
                    <a:uLnTx/>
                    <a:uFillTx/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03</a:t>
                </a:r>
                <a:endParaRPr kumimoji="0" lang="ko-KR" alt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301FDF-1E7F-46B2-84D3-7C0132187E96}"/>
                  </a:ext>
                </a:extLst>
              </p:cNvPr>
              <p:cNvSpPr txBox="1"/>
              <p:nvPr/>
            </p:nvSpPr>
            <p:spPr>
              <a:xfrm>
                <a:off x="1132916" y="3318746"/>
                <a:ext cx="1914307" cy="1691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재귀</a:t>
                </a:r>
                <a:r>
                  <a:rPr lang="en-US" altLang="ko-KR" sz="2000" b="1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(Recursive)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자기 자신 호출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4774CA-952C-47F3-8FF0-91DDA877D184}"/>
                </a:ext>
              </a:extLst>
            </p:cNvPr>
            <p:cNvGrpSpPr/>
            <p:nvPr/>
          </p:nvGrpSpPr>
          <p:grpSpPr>
            <a:xfrm>
              <a:off x="8526725" y="2566723"/>
              <a:ext cx="2320606" cy="2357973"/>
              <a:chOff x="858827" y="2624778"/>
              <a:chExt cx="2320606" cy="3579882"/>
            </a:xfrm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40A31FBA-194A-43EF-97F5-7836BD221BB7}"/>
                  </a:ext>
                </a:extLst>
              </p:cNvPr>
              <p:cNvSpPr/>
              <p:nvPr/>
            </p:nvSpPr>
            <p:spPr>
              <a:xfrm>
                <a:off x="858827" y="2624778"/>
                <a:ext cx="2320606" cy="3579882"/>
              </a:xfrm>
              <a:custGeom>
                <a:avLst/>
                <a:gdLst>
                  <a:gd name="connsiteX0" fmla="*/ 1162469 w 2320606"/>
                  <a:gd name="connsiteY0" fmla="*/ 0 h 3579882"/>
                  <a:gd name="connsiteX1" fmla="*/ 1512297 w 2320606"/>
                  <a:gd name="connsiteY1" fmla="*/ 349828 h 3579882"/>
                  <a:gd name="connsiteX2" fmla="*/ 2234187 w 2320606"/>
                  <a:gd name="connsiteY2" fmla="*/ 349828 h 3579882"/>
                  <a:gd name="connsiteX3" fmla="*/ 2320606 w 2320606"/>
                  <a:gd name="connsiteY3" fmla="*/ 436247 h 3579882"/>
                  <a:gd name="connsiteX4" fmla="*/ 2320606 w 2320606"/>
                  <a:gd name="connsiteY4" fmla="*/ 3493463 h 3579882"/>
                  <a:gd name="connsiteX5" fmla="*/ 2234187 w 2320606"/>
                  <a:gd name="connsiteY5" fmla="*/ 3579882 h 3579882"/>
                  <a:gd name="connsiteX6" fmla="*/ 86419 w 2320606"/>
                  <a:gd name="connsiteY6" fmla="*/ 3579882 h 3579882"/>
                  <a:gd name="connsiteX7" fmla="*/ 0 w 2320606"/>
                  <a:gd name="connsiteY7" fmla="*/ 3493463 h 3579882"/>
                  <a:gd name="connsiteX8" fmla="*/ 0 w 2320606"/>
                  <a:gd name="connsiteY8" fmla="*/ 436247 h 3579882"/>
                  <a:gd name="connsiteX9" fmla="*/ 86419 w 2320606"/>
                  <a:gd name="connsiteY9" fmla="*/ 349828 h 3579882"/>
                  <a:gd name="connsiteX10" fmla="*/ 812641 w 2320606"/>
                  <a:gd name="connsiteY10" fmla="*/ 349828 h 3579882"/>
                  <a:gd name="connsiteX11" fmla="*/ 1162469 w 2320606"/>
                  <a:gd name="connsiteY11" fmla="*/ 0 h 3579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0606" h="3579882">
                    <a:moveTo>
                      <a:pt x="1162469" y="0"/>
                    </a:moveTo>
                    <a:cubicBezTo>
                      <a:pt x="1355674" y="0"/>
                      <a:pt x="1512297" y="156623"/>
                      <a:pt x="1512297" y="349828"/>
                    </a:cubicBezTo>
                    <a:lnTo>
                      <a:pt x="2234187" y="349828"/>
                    </a:lnTo>
                    <a:cubicBezTo>
                      <a:pt x="2281915" y="349828"/>
                      <a:pt x="2320606" y="388519"/>
                      <a:pt x="2320606" y="436247"/>
                    </a:cubicBezTo>
                    <a:lnTo>
                      <a:pt x="2320606" y="3493463"/>
                    </a:lnTo>
                    <a:cubicBezTo>
                      <a:pt x="2320606" y="3541191"/>
                      <a:pt x="2281915" y="3579882"/>
                      <a:pt x="2234187" y="3579882"/>
                    </a:cubicBezTo>
                    <a:lnTo>
                      <a:pt x="86419" y="3579882"/>
                    </a:lnTo>
                    <a:cubicBezTo>
                      <a:pt x="38691" y="3579882"/>
                      <a:pt x="0" y="3541191"/>
                      <a:pt x="0" y="3493463"/>
                    </a:cubicBezTo>
                    <a:lnTo>
                      <a:pt x="0" y="436247"/>
                    </a:lnTo>
                    <a:cubicBezTo>
                      <a:pt x="0" y="388519"/>
                      <a:pt x="38691" y="349828"/>
                      <a:pt x="86419" y="349828"/>
                    </a:cubicBezTo>
                    <a:lnTo>
                      <a:pt x="812641" y="349828"/>
                    </a:lnTo>
                    <a:cubicBezTo>
                      <a:pt x="812641" y="156623"/>
                      <a:pt x="969264" y="0"/>
                      <a:pt x="1162469" y="0"/>
                    </a:cubicBezTo>
                    <a:close/>
                  </a:path>
                </a:pathLst>
              </a:custGeom>
              <a:noFill/>
              <a:ln w="34925" cap="rnd">
                <a:solidFill>
                  <a:srgbClr val="F1ECD3"/>
                </a:solidFill>
                <a:round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ko-KR" altLang="en-US" dirty="0"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40E0CA-9817-467B-9A25-7EB285D27743}"/>
                  </a:ext>
                </a:extLst>
              </p:cNvPr>
              <p:cNvSpPr txBox="1"/>
              <p:nvPr/>
            </p:nvSpPr>
            <p:spPr>
              <a:xfrm>
                <a:off x="1768901" y="2735384"/>
                <a:ext cx="500458" cy="607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F1ECD3"/>
                    </a:solidFill>
                    <a:effectLst/>
                    <a:uLnTx/>
                    <a:uFillTx/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04</a:t>
                </a:r>
                <a:endParaRPr kumimoji="0" lang="ko-KR" alt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CF4E41-8BED-4628-B3E8-4A5487D8D059}"/>
                  </a:ext>
                </a:extLst>
              </p:cNvPr>
              <p:cNvSpPr txBox="1"/>
              <p:nvPr/>
            </p:nvSpPr>
            <p:spPr>
              <a:xfrm>
                <a:off x="1091194" y="3318746"/>
                <a:ext cx="1895071" cy="2140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BFS, DFS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그래프 자료구조에서 </a:t>
                </a:r>
                <a:endParaRPr lang="en-US" altLang="ko-KR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rgbClr val="F1ECD3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모든 정점 탐색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18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E701B5-1B47-49A4-BA40-01EE7DDB5CA2}"/>
              </a:ext>
            </a:extLst>
          </p:cNvPr>
          <p:cNvGrpSpPr/>
          <p:nvPr/>
        </p:nvGrpSpPr>
        <p:grpSpPr>
          <a:xfrm>
            <a:off x="568017" y="640526"/>
            <a:ext cx="1747592" cy="892552"/>
            <a:chOff x="795862" y="2000414"/>
            <a:chExt cx="1388837" cy="8925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46F8EA-0F61-41E2-8169-6A7D9256F829}"/>
                </a:ext>
              </a:extLst>
            </p:cNvPr>
            <p:cNvSpPr txBox="1"/>
            <p:nvPr/>
          </p:nvSpPr>
          <p:spPr>
            <a:xfrm>
              <a:off x="795862" y="2369746"/>
              <a:ext cx="13888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solidFill>
                      <a:srgbClr val="F2DD68">
                        <a:alpha val="0"/>
                      </a:srgbClr>
                    </a:solidFill>
                  </a:ln>
                  <a:solidFill>
                    <a:srgbClr val="F3F3F1"/>
                  </a:solidFill>
                  <a:uLnTx/>
                  <a:uFillTx/>
                  <a:latin typeface="Sandoll 네모니2 03 Basic Rg" panose="020B0600000101010101" pitchFamily="34" charset="-127"/>
                  <a:ea typeface="Sandoll 네모니2 03 Basic Rg" panose="020B0600000101010101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accent4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1. </a:t>
              </a:r>
              <a:r>
                <a:rPr lang="ko-KR" altLang="en-US" dirty="0">
                  <a:solidFill>
                    <a:schemeClr val="accent4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모의고사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A361B-31B9-4074-82F2-554A5D6BCB59}"/>
                </a:ext>
              </a:extLst>
            </p:cNvPr>
            <p:cNvSpPr txBox="1"/>
            <p:nvPr/>
          </p:nvSpPr>
          <p:spPr>
            <a:xfrm>
              <a:off x="1416877" y="2000414"/>
              <a:ext cx="146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804FE15-2535-4121-9DAE-84A3DE86B31C}"/>
              </a:ext>
            </a:extLst>
          </p:cNvPr>
          <p:cNvSpPr txBox="1"/>
          <p:nvPr/>
        </p:nvSpPr>
        <p:spPr>
          <a:xfrm>
            <a:off x="430113" y="640526"/>
            <a:ext cx="260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E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프로그래머스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완전탐색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BDA3A3-B799-4DCB-81CD-D53DA230C664}"/>
              </a:ext>
            </a:extLst>
          </p:cNvPr>
          <p:cNvGrpSpPr/>
          <p:nvPr/>
        </p:nvGrpSpPr>
        <p:grpSpPr>
          <a:xfrm>
            <a:off x="689475" y="1634678"/>
            <a:ext cx="2091084" cy="2124755"/>
            <a:chOff x="897097" y="2624780"/>
            <a:chExt cx="2320606" cy="3579882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5B2BFF3-1331-4982-92B7-6906C15749C4}"/>
                </a:ext>
              </a:extLst>
            </p:cNvPr>
            <p:cNvSpPr/>
            <p:nvPr/>
          </p:nvSpPr>
          <p:spPr>
            <a:xfrm>
              <a:off x="897097" y="2624780"/>
              <a:ext cx="2320606" cy="3579882"/>
            </a:xfrm>
            <a:custGeom>
              <a:avLst/>
              <a:gdLst>
                <a:gd name="connsiteX0" fmla="*/ 1162469 w 2320606"/>
                <a:gd name="connsiteY0" fmla="*/ 0 h 3579882"/>
                <a:gd name="connsiteX1" fmla="*/ 1512297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2641 w 2320606"/>
                <a:gd name="connsiteY10" fmla="*/ 349828 h 3579882"/>
                <a:gd name="connsiteX11" fmla="*/ 1162469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2469" y="0"/>
                  </a:moveTo>
                  <a:cubicBezTo>
                    <a:pt x="1355674" y="0"/>
                    <a:pt x="1512297" y="156623"/>
                    <a:pt x="1512297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2641" y="349828"/>
                  </a:lnTo>
                  <a:cubicBezTo>
                    <a:pt x="812641" y="156623"/>
                    <a:pt x="969264" y="0"/>
                    <a:pt x="1162469" y="0"/>
                  </a:cubicBezTo>
                  <a:close/>
                </a:path>
              </a:pathLst>
            </a:custGeom>
            <a:noFill/>
            <a:ln w="34925" cap="rnd">
              <a:solidFill>
                <a:srgbClr val="F1ECD3"/>
              </a:solidFill>
              <a:round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F43355-2F65-4DFC-8061-33DA39E9E3BF}"/>
                </a:ext>
              </a:extLst>
            </p:cNvPr>
            <p:cNvSpPr txBox="1"/>
            <p:nvPr/>
          </p:nvSpPr>
          <p:spPr>
            <a:xfrm>
              <a:off x="1809946" y="2735387"/>
              <a:ext cx="494905" cy="674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u="none" strike="noStrike" kern="1200" cap="none" spc="0" normalizeH="0" baseline="0" noProof="0" dirty="0">
                  <a:ln>
                    <a:noFill/>
                  </a:ln>
                  <a:solidFill>
                    <a:srgbClr val="F1ECD3"/>
                  </a:solidFill>
                  <a:effectLst/>
                  <a:uLnTx/>
                  <a:uFillTx/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01</a:t>
              </a:r>
              <a:endPara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670761-9B17-49CD-85A2-5CEDBBFCCD46}"/>
                </a:ext>
              </a:extLst>
            </p:cNvPr>
            <p:cNvSpPr txBox="1"/>
            <p:nvPr/>
          </p:nvSpPr>
          <p:spPr>
            <a:xfrm>
              <a:off x="947184" y="3318747"/>
              <a:ext cx="2259626" cy="237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Brute Force </a:t>
              </a:r>
              <a:r>
                <a:rPr lang="ko-KR" altLang="en-US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기법</a:t>
              </a:r>
              <a:endParaRPr lang="en-US" altLang="ko-KR" sz="20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0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반복</a:t>
              </a:r>
              <a:r>
                <a:rPr lang="en-US" altLang="ko-KR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</a:t>
              </a:r>
              <a:r>
                <a:rPr lang="ko-KR" altLang="en-US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조건문을 활용해</a:t>
              </a:r>
              <a:endPara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모두 테스트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39674E7-0EA5-45CC-A03A-75CDDFCD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753" y="0"/>
            <a:ext cx="7498247" cy="678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E701B5-1B47-49A4-BA40-01EE7DDB5CA2}"/>
              </a:ext>
            </a:extLst>
          </p:cNvPr>
          <p:cNvGrpSpPr/>
          <p:nvPr/>
        </p:nvGrpSpPr>
        <p:grpSpPr>
          <a:xfrm>
            <a:off x="574429" y="640526"/>
            <a:ext cx="1899879" cy="892552"/>
            <a:chOff x="800957" y="2000414"/>
            <a:chExt cx="1509862" cy="8925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46F8EA-0F61-41E2-8169-6A7D9256F829}"/>
                </a:ext>
              </a:extLst>
            </p:cNvPr>
            <p:cNvSpPr txBox="1"/>
            <p:nvPr/>
          </p:nvSpPr>
          <p:spPr>
            <a:xfrm>
              <a:off x="800957" y="2369746"/>
              <a:ext cx="1509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solidFill>
                      <a:srgbClr val="F2DD68">
                        <a:alpha val="0"/>
                      </a:srgbClr>
                    </a:solidFill>
                  </a:ln>
                  <a:solidFill>
                    <a:srgbClr val="F3F3F1"/>
                  </a:solidFill>
                  <a:uLnTx/>
                  <a:uFillTx/>
                  <a:latin typeface="Sandoll 네모니2 03 Basic Rg" panose="020B0600000101010101" pitchFamily="34" charset="-127"/>
                  <a:ea typeface="Sandoll 네모니2 03 Basic Rg" panose="020B0600000101010101" pitchFamily="34" charset="-127"/>
                </a:defRPr>
              </a:lvl1pPr>
            </a:lstStyle>
            <a:p>
              <a:r>
                <a:rPr lang="en-US" altLang="ko-KR" dirty="0">
                  <a:solidFill>
                    <a:srgbClr val="F3F4F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2. </a:t>
              </a:r>
              <a:r>
                <a:rPr lang="ko-KR" altLang="en-US" dirty="0">
                  <a:solidFill>
                    <a:srgbClr val="F3F4F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소수 찾기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A361B-31B9-4074-82F2-554A5D6BCB59}"/>
                </a:ext>
              </a:extLst>
            </p:cNvPr>
            <p:cNvSpPr txBox="1"/>
            <p:nvPr/>
          </p:nvSpPr>
          <p:spPr>
            <a:xfrm>
              <a:off x="1416876" y="2000414"/>
              <a:ext cx="146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804FE15-2535-4121-9DAE-84A3DE86B31C}"/>
              </a:ext>
            </a:extLst>
          </p:cNvPr>
          <p:cNvSpPr txBox="1"/>
          <p:nvPr/>
        </p:nvSpPr>
        <p:spPr>
          <a:xfrm>
            <a:off x="430113" y="640526"/>
            <a:ext cx="260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E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프로그래머스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완전탐색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54E65F-95B2-4E7C-A6B1-92AFF1278887}"/>
              </a:ext>
            </a:extLst>
          </p:cNvPr>
          <p:cNvGrpSpPr/>
          <p:nvPr/>
        </p:nvGrpSpPr>
        <p:grpSpPr>
          <a:xfrm>
            <a:off x="618364" y="1600970"/>
            <a:ext cx="2233305" cy="2205673"/>
            <a:chOff x="607078" y="1379190"/>
            <a:chExt cx="2387512" cy="2357973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0B0014B-0F14-47E0-AF23-8CC23E861D87}"/>
                </a:ext>
              </a:extLst>
            </p:cNvPr>
            <p:cNvSpPr/>
            <p:nvPr/>
          </p:nvSpPr>
          <p:spPr>
            <a:xfrm>
              <a:off x="640531" y="1379190"/>
              <a:ext cx="2320606" cy="2357973"/>
            </a:xfrm>
            <a:custGeom>
              <a:avLst/>
              <a:gdLst>
                <a:gd name="connsiteX0" fmla="*/ 1162469 w 2320606"/>
                <a:gd name="connsiteY0" fmla="*/ 0 h 3579882"/>
                <a:gd name="connsiteX1" fmla="*/ 1512297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2641 w 2320606"/>
                <a:gd name="connsiteY10" fmla="*/ 349828 h 3579882"/>
                <a:gd name="connsiteX11" fmla="*/ 1162469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2469" y="0"/>
                  </a:moveTo>
                  <a:cubicBezTo>
                    <a:pt x="1355674" y="0"/>
                    <a:pt x="1512297" y="156623"/>
                    <a:pt x="1512297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2641" y="349828"/>
                  </a:lnTo>
                  <a:cubicBezTo>
                    <a:pt x="812641" y="156623"/>
                    <a:pt x="969264" y="0"/>
                    <a:pt x="1162469" y="0"/>
                  </a:cubicBezTo>
                  <a:close/>
                </a:path>
              </a:pathLst>
            </a:custGeom>
            <a:noFill/>
            <a:ln w="34925" cap="rnd">
              <a:solidFill>
                <a:srgbClr val="F1ECD3"/>
              </a:solidFill>
              <a:round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539A43-6E79-4F7B-A599-F55CC4835278}"/>
                </a:ext>
              </a:extLst>
            </p:cNvPr>
            <p:cNvSpPr txBox="1"/>
            <p:nvPr/>
          </p:nvSpPr>
          <p:spPr>
            <a:xfrm>
              <a:off x="1520582" y="1452045"/>
              <a:ext cx="521305" cy="427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02</a:t>
              </a:r>
              <a:endPara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28E7DA-85C1-4AD0-AEEB-40B06ABDE164}"/>
                </a:ext>
              </a:extLst>
            </p:cNvPr>
            <p:cNvSpPr txBox="1"/>
            <p:nvPr/>
          </p:nvSpPr>
          <p:spPr>
            <a:xfrm>
              <a:off x="607078" y="1836290"/>
              <a:ext cx="2387512" cy="1427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순열</a:t>
              </a:r>
              <a:r>
                <a:rPr lang="en-US" altLang="ko-KR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(Permutation)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</a:t>
              </a:r>
              <a:r>
                <a:rPr lang="ko-KR" altLang="en-US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개 중 </a:t>
              </a:r>
              <a:r>
                <a:rPr lang="en-US" altLang="ko-KR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</a:t>
              </a:r>
              <a:r>
                <a:rPr lang="ko-KR" altLang="en-US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개의 원소를 </a:t>
              </a:r>
              <a:endPara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중복 허용없이 나열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EC240F-0283-4C56-9527-BCFDFD913A3D}"/>
              </a:ext>
            </a:extLst>
          </p:cNvPr>
          <p:cNvSpPr txBox="1"/>
          <p:nvPr/>
        </p:nvSpPr>
        <p:spPr>
          <a:xfrm>
            <a:off x="555952" y="4108195"/>
            <a:ext cx="5022529" cy="222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next_permutation</a:t>
            </a:r>
            <a:r>
              <a:rPr lang="en-US" altLang="ko-KR" sz="20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()</a:t>
            </a:r>
            <a:endParaRPr lang="en-US" altLang="ko-KR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1ECD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ext_permutation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순열을 구할 컨테이너의 시작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iterator, </a:t>
            </a: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끝 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iterator)</a:t>
            </a: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1ECD3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컨테이너는 오름차순으로 정렬되어 있어야 함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중복이 있는 원소들은 중복을 제외하고 순열을 만들어 줌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1ECD3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-default: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오름차순으로 순열 생성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1ECD3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CAD30A-75D6-4CDC-B5E6-767D804C934B}"/>
              </a:ext>
            </a:extLst>
          </p:cNvPr>
          <p:cNvSpPr txBox="1"/>
          <p:nvPr/>
        </p:nvSpPr>
        <p:spPr>
          <a:xfrm>
            <a:off x="6097930" y="353421"/>
            <a:ext cx="60940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altLang="ko-KR" b="0" i="0" dirty="0">
                <a:solidFill>
                  <a:srgbClr val="0086B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#include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iostream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endParaRPr lang="it-IT" altLang="ko-KR" b="0" i="0" dirty="0">
              <a:solidFill>
                <a:srgbClr val="333333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l"/>
            <a:r>
              <a:rPr lang="it-IT" altLang="ko-KR" b="0" i="0" dirty="0">
                <a:solidFill>
                  <a:srgbClr val="0086B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#include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vector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endParaRPr lang="it-IT" altLang="ko-KR" b="0" i="0" dirty="0">
              <a:solidFill>
                <a:srgbClr val="333333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l"/>
            <a:r>
              <a:rPr lang="it-IT" altLang="ko-KR" b="0" i="0" dirty="0">
                <a:solidFill>
                  <a:srgbClr val="0086B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#include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algorithm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endParaRPr lang="it-IT" altLang="ko-KR" b="0" i="0" dirty="0">
              <a:solidFill>
                <a:srgbClr val="333333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l"/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using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namespace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std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;</a:t>
            </a:r>
          </a:p>
          <a:p>
            <a:pPr algn="l"/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</a:p>
          <a:p>
            <a:pPr algn="l"/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int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main() {</a:t>
            </a:r>
          </a:p>
          <a:p>
            <a:pPr algn="l"/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   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vector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int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&gt;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v{ </a:t>
            </a:r>
            <a:r>
              <a:rPr lang="it-IT" altLang="ko-KR" b="0" i="0" dirty="0">
                <a:solidFill>
                  <a:srgbClr val="C10A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 </a:t>
            </a:r>
            <a:r>
              <a:rPr lang="it-IT" altLang="ko-KR" b="0" i="0" dirty="0">
                <a:solidFill>
                  <a:srgbClr val="C10A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 </a:t>
            </a:r>
            <a:r>
              <a:rPr lang="it-IT" altLang="ko-KR" b="0" i="0" dirty="0">
                <a:solidFill>
                  <a:srgbClr val="C10A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};</a:t>
            </a:r>
          </a:p>
          <a:p>
            <a:pPr algn="l"/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</a:p>
          <a:p>
            <a:pPr algn="l"/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   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sort(v.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begin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(), v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end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());</a:t>
            </a:r>
          </a:p>
          <a:p>
            <a:pPr algn="l"/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</a:p>
          <a:p>
            <a:pPr algn="l"/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  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do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{</a:t>
            </a:r>
          </a:p>
          <a:p>
            <a:pPr algn="l"/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      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for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(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auto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=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v.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begin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(); it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!=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v.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end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();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++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it)</a:t>
            </a:r>
          </a:p>
          <a:p>
            <a:pPr algn="l"/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           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cout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&lt;&lt;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*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&lt;&lt;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FD5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 '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;</a:t>
            </a:r>
          </a:p>
          <a:p>
            <a:pPr algn="l"/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       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cout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&lt;&lt;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endl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;</a:t>
            </a:r>
            <a:endParaRPr lang="it-IT" altLang="ko-KR" b="0" i="0" dirty="0">
              <a:solidFill>
                <a:srgbClr val="F3F4F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l"/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   } </a:t>
            </a:r>
            <a:r>
              <a:rPr lang="it-IT" altLang="ko-KR" b="0" i="0" dirty="0">
                <a:solidFill>
                  <a:srgbClr val="FF339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while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(next_permutation(v.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begin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(), v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it-IT" altLang="ko-KR" b="0" i="0" dirty="0">
                <a:solidFill>
                  <a:srgbClr val="4BE6FA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end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)))</a:t>
            </a:r>
            <a:r>
              <a:rPr lang="it-IT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;</a:t>
            </a:r>
          </a:p>
          <a:p>
            <a:pPr algn="l"/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597F4-1B28-45F3-A54A-523A03952B8C}"/>
              </a:ext>
            </a:extLst>
          </p:cNvPr>
          <p:cNvSpPr txBox="1"/>
          <p:nvPr/>
        </p:nvSpPr>
        <p:spPr>
          <a:xfrm>
            <a:off x="10609243" y="4882530"/>
            <a:ext cx="9350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1 2 3</a:t>
            </a:r>
          </a:p>
          <a:p>
            <a:pPr algn="l"/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1 3 2</a:t>
            </a:r>
          </a:p>
          <a:p>
            <a:pPr algn="l"/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2 1 3</a:t>
            </a:r>
          </a:p>
          <a:p>
            <a:pPr algn="l"/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2 3 1</a:t>
            </a:r>
          </a:p>
          <a:p>
            <a:pPr algn="l"/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3 1 2</a:t>
            </a:r>
          </a:p>
          <a:p>
            <a:pPr algn="l"/>
            <a:r>
              <a:rPr lang="it-IT" altLang="ko-KR" b="0" i="0" dirty="0">
                <a:solidFill>
                  <a:srgbClr val="F3F4F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3 2 1</a:t>
            </a:r>
            <a:endParaRPr lang="ko-KR" altLang="en-US" dirty="0">
              <a:solidFill>
                <a:srgbClr val="F3F4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8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E701B5-1B47-49A4-BA40-01EE7DDB5CA2}"/>
              </a:ext>
            </a:extLst>
          </p:cNvPr>
          <p:cNvGrpSpPr/>
          <p:nvPr/>
        </p:nvGrpSpPr>
        <p:grpSpPr>
          <a:xfrm>
            <a:off x="555952" y="640526"/>
            <a:ext cx="1523174" cy="892552"/>
            <a:chOff x="786274" y="2000414"/>
            <a:chExt cx="1210489" cy="8925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46F8EA-0F61-41E2-8169-6A7D9256F829}"/>
                </a:ext>
              </a:extLst>
            </p:cNvPr>
            <p:cNvSpPr txBox="1"/>
            <p:nvPr/>
          </p:nvSpPr>
          <p:spPr>
            <a:xfrm>
              <a:off x="786274" y="2369746"/>
              <a:ext cx="1210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solidFill>
                      <a:srgbClr val="F2DD68">
                        <a:alpha val="0"/>
                      </a:srgbClr>
                    </a:solidFill>
                  </a:ln>
                  <a:solidFill>
                    <a:srgbClr val="F3F3F1"/>
                  </a:solidFill>
                  <a:uLnTx/>
                  <a:uFillTx/>
                  <a:latin typeface="Sandoll 네모니2 03 Basic Rg" panose="020B0600000101010101" pitchFamily="34" charset="-127"/>
                  <a:ea typeface="Sandoll 네모니2 03 Basic Rg" panose="020B0600000101010101" pitchFamily="34" charset="-127"/>
                </a:defRPr>
              </a:lvl1pPr>
            </a:lstStyle>
            <a:p>
              <a:r>
                <a:rPr lang="ko-KR" altLang="en-US" dirty="0">
                  <a:solidFill>
                    <a:srgbClr val="F3F4F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소수 찾기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A361B-31B9-4074-82F2-554A5D6BCB59}"/>
                </a:ext>
              </a:extLst>
            </p:cNvPr>
            <p:cNvSpPr txBox="1"/>
            <p:nvPr/>
          </p:nvSpPr>
          <p:spPr>
            <a:xfrm>
              <a:off x="1416876" y="2000414"/>
              <a:ext cx="146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804FE15-2535-4121-9DAE-84A3DE86B31C}"/>
              </a:ext>
            </a:extLst>
          </p:cNvPr>
          <p:cNvSpPr txBox="1"/>
          <p:nvPr/>
        </p:nvSpPr>
        <p:spPr>
          <a:xfrm>
            <a:off x="430113" y="640526"/>
            <a:ext cx="260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E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프로그래머스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C38D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완전탐색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54E65F-95B2-4E7C-A6B1-92AFF1278887}"/>
              </a:ext>
            </a:extLst>
          </p:cNvPr>
          <p:cNvGrpSpPr/>
          <p:nvPr/>
        </p:nvGrpSpPr>
        <p:grpSpPr>
          <a:xfrm>
            <a:off x="618365" y="1602528"/>
            <a:ext cx="2233305" cy="2205673"/>
            <a:chOff x="607078" y="1379190"/>
            <a:chExt cx="2387512" cy="2357973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0B0014B-0F14-47E0-AF23-8CC23E861D87}"/>
                </a:ext>
              </a:extLst>
            </p:cNvPr>
            <p:cNvSpPr/>
            <p:nvPr/>
          </p:nvSpPr>
          <p:spPr>
            <a:xfrm>
              <a:off x="640531" y="1379190"/>
              <a:ext cx="2320606" cy="2357973"/>
            </a:xfrm>
            <a:custGeom>
              <a:avLst/>
              <a:gdLst>
                <a:gd name="connsiteX0" fmla="*/ 1162469 w 2320606"/>
                <a:gd name="connsiteY0" fmla="*/ 0 h 3579882"/>
                <a:gd name="connsiteX1" fmla="*/ 1512297 w 2320606"/>
                <a:gd name="connsiteY1" fmla="*/ 349828 h 3579882"/>
                <a:gd name="connsiteX2" fmla="*/ 2234187 w 2320606"/>
                <a:gd name="connsiteY2" fmla="*/ 349828 h 3579882"/>
                <a:gd name="connsiteX3" fmla="*/ 2320606 w 2320606"/>
                <a:gd name="connsiteY3" fmla="*/ 436247 h 3579882"/>
                <a:gd name="connsiteX4" fmla="*/ 2320606 w 2320606"/>
                <a:gd name="connsiteY4" fmla="*/ 3493463 h 3579882"/>
                <a:gd name="connsiteX5" fmla="*/ 2234187 w 2320606"/>
                <a:gd name="connsiteY5" fmla="*/ 3579882 h 3579882"/>
                <a:gd name="connsiteX6" fmla="*/ 86419 w 2320606"/>
                <a:gd name="connsiteY6" fmla="*/ 3579882 h 3579882"/>
                <a:gd name="connsiteX7" fmla="*/ 0 w 2320606"/>
                <a:gd name="connsiteY7" fmla="*/ 3493463 h 3579882"/>
                <a:gd name="connsiteX8" fmla="*/ 0 w 2320606"/>
                <a:gd name="connsiteY8" fmla="*/ 436247 h 3579882"/>
                <a:gd name="connsiteX9" fmla="*/ 86419 w 2320606"/>
                <a:gd name="connsiteY9" fmla="*/ 349828 h 3579882"/>
                <a:gd name="connsiteX10" fmla="*/ 812641 w 2320606"/>
                <a:gd name="connsiteY10" fmla="*/ 349828 h 3579882"/>
                <a:gd name="connsiteX11" fmla="*/ 1162469 w 2320606"/>
                <a:gd name="connsiteY11" fmla="*/ 0 h 357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0606" h="3579882">
                  <a:moveTo>
                    <a:pt x="1162469" y="0"/>
                  </a:moveTo>
                  <a:cubicBezTo>
                    <a:pt x="1355674" y="0"/>
                    <a:pt x="1512297" y="156623"/>
                    <a:pt x="1512297" y="349828"/>
                  </a:cubicBezTo>
                  <a:lnTo>
                    <a:pt x="2234187" y="349828"/>
                  </a:lnTo>
                  <a:cubicBezTo>
                    <a:pt x="2281915" y="349828"/>
                    <a:pt x="2320606" y="388519"/>
                    <a:pt x="2320606" y="436247"/>
                  </a:cubicBezTo>
                  <a:lnTo>
                    <a:pt x="2320606" y="3493463"/>
                  </a:lnTo>
                  <a:cubicBezTo>
                    <a:pt x="2320606" y="3541191"/>
                    <a:pt x="2281915" y="3579882"/>
                    <a:pt x="2234187" y="3579882"/>
                  </a:cubicBezTo>
                  <a:lnTo>
                    <a:pt x="86419" y="3579882"/>
                  </a:lnTo>
                  <a:cubicBezTo>
                    <a:pt x="38691" y="3579882"/>
                    <a:pt x="0" y="3541191"/>
                    <a:pt x="0" y="3493463"/>
                  </a:cubicBezTo>
                  <a:lnTo>
                    <a:pt x="0" y="436247"/>
                  </a:lnTo>
                  <a:cubicBezTo>
                    <a:pt x="0" y="388519"/>
                    <a:pt x="38691" y="349828"/>
                    <a:pt x="86419" y="349828"/>
                  </a:cubicBezTo>
                  <a:lnTo>
                    <a:pt x="812641" y="349828"/>
                  </a:lnTo>
                  <a:cubicBezTo>
                    <a:pt x="812641" y="156623"/>
                    <a:pt x="969264" y="0"/>
                    <a:pt x="1162469" y="0"/>
                  </a:cubicBezTo>
                  <a:close/>
                </a:path>
              </a:pathLst>
            </a:custGeom>
            <a:noFill/>
            <a:ln w="34925" cap="rnd">
              <a:solidFill>
                <a:srgbClr val="F1ECD3"/>
              </a:solidFill>
              <a:round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539A43-6E79-4F7B-A599-F55CC4835278}"/>
                </a:ext>
              </a:extLst>
            </p:cNvPr>
            <p:cNvSpPr txBox="1"/>
            <p:nvPr/>
          </p:nvSpPr>
          <p:spPr>
            <a:xfrm>
              <a:off x="1520582" y="1452045"/>
              <a:ext cx="521305" cy="427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02</a:t>
              </a:r>
              <a:endPara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28E7DA-85C1-4AD0-AEEB-40B06ABDE164}"/>
                </a:ext>
              </a:extLst>
            </p:cNvPr>
            <p:cNvSpPr txBox="1"/>
            <p:nvPr/>
          </p:nvSpPr>
          <p:spPr>
            <a:xfrm>
              <a:off x="607078" y="1836290"/>
              <a:ext cx="2387512" cy="1427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순열</a:t>
              </a:r>
              <a:r>
                <a:rPr lang="en-US" altLang="ko-KR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(Permutation)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n</a:t>
              </a:r>
              <a:r>
                <a:rPr lang="ko-KR" altLang="en-US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개 중 </a:t>
              </a:r>
              <a:r>
                <a:rPr lang="en-US" altLang="ko-KR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</a:t>
              </a:r>
              <a:r>
                <a:rPr lang="ko-KR" altLang="en-US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개의 원소를 </a:t>
              </a:r>
              <a:endPara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F1ECD3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중복 허용없이 나열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EC240F-0283-4C56-9527-BCFDFD913A3D}"/>
              </a:ext>
            </a:extLst>
          </p:cNvPr>
          <p:cNvSpPr txBox="1"/>
          <p:nvPr/>
        </p:nvSpPr>
        <p:spPr>
          <a:xfrm>
            <a:off x="555952" y="4104393"/>
            <a:ext cx="5022529" cy="222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next_permutation</a:t>
            </a:r>
            <a:r>
              <a:rPr lang="en-US" altLang="ko-KR" sz="20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()</a:t>
            </a:r>
            <a:endParaRPr lang="en-US" altLang="ko-KR" sz="16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1ECD3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ext_permutation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순열을 구할 컨테이너의 시작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iterator, </a:t>
            </a: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끝 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iterator)</a:t>
            </a: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1ECD3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컨테이너는 오름차순으로 정렬되어 있어야 함</a:t>
            </a: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중복이 있는 원소들은 중복을 제외하고 순열을 만들어 줌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1ECD3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-default:</a:t>
            </a:r>
            <a:r>
              <a:rPr lang="ko-KR" altLang="en-US" sz="1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1ECD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오름차순으로 순열 생성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1ECD3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866AD2-B144-4972-BE97-33AF04A6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40" y="0"/>
            <a:ext cx="5019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6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8548</TotalTime>
  <Words>389</Words>
  <Application>Microsoft Office PowerPoint</Application>
  <PresentationFormat>와이드스크린</PresentationFormat>
  <Paragraphs>104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여기어때 잘난체 OTF</vt:lpstr>
      <vt:lpstr>Arial</vt:lpstr>
      <vt:lpstr>Noto Sans KR</vt:lpstr>
      <vt:lpstr>AppleSDGothicNeoH00</vt:lpstr>
      <vt:lpstr>Sandoll 네모니2 07 Oblique Lt</vt:lpstr>
      <vt:lpstr>AppleSDGothicNeoB00</vt:lpstr>
      <vt:lpstr>맑은 고딕</vt:lpstr>
      <vt:lpstr>1_Office 테마</vt:lpstr>
      <vt:lpstr>3_Office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예린</dc:creator>
  <cp:lastModifiedBy>소 연수</cp:lastModifiedBy>
  <cp:revision>223</cp:revision>
  <dcterms:created xsi:type="dcterms:W3CDTF">2020-10-29T09:52:57Z</dcterms:created>
  <dcterms:modified xsi:type="dcterms:W3CDTF">2022-02-23T09:58:06Z</dcterms:modified>
</cp:coreProperties>
</file>